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5" r:id="rId4"/>
    <p:sldId id="260" r:id="rId5"/>
    <p:sldId id="261" r:id="rId6"/>
    <p:sldId id="262" r:id="rId7"/>
    <p:sldId id="267" r:id="rId8"/>
    <p:sldId id="268" r:id="rId9"/>
    <p:sldId id="263" r:id="rId10"/>
    <p:sldId id="264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5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97"/>
    <p:restoredTop sz="94610"/>
  </p:normalViewPr>
  <p:slideViewPr>
    <p:cSldViewPr snapToGrid="0" snapToObjects="1">
      <p:cViewPr>
        <p:scale>
          <a:sx n="100" d="100"/>
          <a:sy n="100" d="100"/>
        </p:scale>
        <p:origin x="176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409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8786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3.png"/><Relationship Id="rId4" Type="http://schemas.openxmlformats.org/officeDocument/2006/relationships/image" Target="../media/image6.png"/><Relationship Id="rId9" Type="http://schemas.openxmlformats.org/officeDocument/2006/relationships/hyperlink" Target="https://gamma.app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46773" y="665798"/>
            <a:ext cx="7450455" cy="31300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216"/>
              </a:lnSpc>
              <a:buNone/>
            </a:pPr>
            <a:r>
              <a:rPr lang="en-US" sz="6573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Chatbot Evaluation System Report</a:t>
            </a:r>
            <a:endParaRPr lang="en-US" sz="6573" dirty="0"/>
          </a:p>
        </p:txBody>
      </p:sp>
      <p:sp>
        <p:nvSpPr>
          <p:cNvPr id="6" name="Text 2"/>
          <p:cNvSpPr/>
          <p:nvPr/>
        </p:nvSpPr>
        <p:spPr>
          <a:xfrm>
            <a:off x="846773" y="4158734"/>
            <a:ext cx="7450455" cy="27095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48"/>
              </a:lnSpc>
              <a:buNone/>
            </a:pPr>
            <a:r>
              <a:rPr lang="en-US" sz="1905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report provides a comprehensive evaluation of a book recommendation chatbot system, assessing its performance across various metrics. The system utilizes state-of-the-art tools including LangChain, HuggingFace embeddings, Pinecone, and OpenAI's GPT-3.5. The evaluation focuses on retrieval metrics, generation metrics, and latency to provide a holistic view of the chatbot's capabilities and areas for improvement.</a:t>
            </a:r>
            <a:endParaRPr lang="en-US" sz="1905" dirty="0"/>
          </a:p>
        </p:txBody>
      </p:sp>
      <p:sp>
        <p:nvSpPr>
          <p:cNvPr id="7" name="Shape 3"/>
          <p:cNvSpPr/>
          <p:nvPr/>
        </p:nvSpPr>
        <p:spPr>
          <a:xfrm>
            <a:off x="846773" y="7158514"/>
            <a:ext cx="387072" cy="387072"/>
          </a:xfrm>
          <a:prstGeom prst="roundRect">
            <a:avLst>
              <a:gd name="adj" fmla="val 23621150"/>
            </a:avLst>
          </a:prstGeom>
          <a:solidFill>
            <a:srgbClr val="F101DA"/>
          </a:solidFill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4"/>
          <p:cNvSpPr/>
          <p:nvPr/>
        </p:nvSpPr>
        <p:spPr>
          <a:xfrm>
            <a:off x="981670" y="7303294"/>
            <a:ext cx="117157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68"/>
              </a:lnSpc>
              <a:buNone/>
            </a:pPr>
            <a:r>
              <a:rPr lang="en-US" sz="768" dirty="0">
                <a:solidFill>
                  <a:srgbClr val="FFFFFF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sb</a:t>
            </a:r>
            <a:endParaRPr lang="en-US" sz="768" dirty="0"/>
          </a:p>
        </p:txBody>
      </p:sp>
      <p:sp>
        <p:nvSpPr>
          <p:cNvPr id="9" name="Text 5"/>
          <p:cNvSpPr/>
          <p:nvPr/>
        </p:nvSpPr>
        <p:spPr>
          <a:xfrm>
            <a:off x="1354812" y="7140416"/>
            <a:ext cx="2410897" cy="4233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334"/>
              </a:lnSpc>
              <a:buNone/>
            </a:pPr>
            <a:r>
              <a:rPr lang="en-US" sz="2381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shima bolboli</a:t>
            </a:r>
            <a:endParaRPr lang="en-US" sz="2381" dirty="0"/>
          </a:p>
        </p:txBody>
      </p:sp>
      <p:pic>
        <p:nvPicPr>
          <p:cNvPr id="10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9857" y="943570"/>
            <a:ext cx="7624286" cy="13568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343"/>
              </a:lnSpc>
              <a:buNone/>
            </a:pPr>
            <a:r>
              <a:rPr lang="en-US" sz="42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Conclusion and Future Work</a:t>
            </a:r>
            <a:endParaRPr lang="en-US" sz="4274" dirty="0"/>
          </a:p>
        </p:txBody>
      </p:sp>
      <p:sp>
        <p:nvSpPr>
          <p:cNvPr id="6" name="Shape 2"/>
          <p:cNvSpPr/>
          <p:nvPr/>
        </p:nvSpPr>
        <p:spPr>
          <a:xfrm>
            <a:off x="759857" y="2870240"/>
            <a:ext cx="488513" cy="488513"/>
          </a:xfrm>
          <a:prstGeom prst="roundRect">
            <a:avLst>
              <a:gd name="adj" fmla="val 1866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931426" y="2951559"/>
            <a:ext cx="145256" cy="3257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65"/>
              </a:lnSpc>
              <a:buNone/>
            </a:pPr>
            <a:r>
              <a:rPr lang="en-US" sz="2565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65" dirty="0"/>
          </a:p>
        </p:txBody>
      </p:sp>
      <p:sp>
        <p:nvSpPr>
          <p:cNvPr id="8" name="Text 4"/>
          <p:cNvSpPr/>
          <p:nvPr/>
        </p:nvSpPr>
        <p:spPr>
          <a:xfrm>
            <a:off x="1465421" y="2870240"/>
            <a:ext cx="3946803" cy="339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71"/>
              </a:lnSpc>
              <a:buNone/>
            </a:pPr>
            <a:r>
              <a:rPr lang="en-US" sz="213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Performance Improvements</a:t>
            </a:r>
            <a:endParaRPr lang="en-US" sz="2137" dirty="0"/>
          </a:p>
        </p:txBody>
      </p:sp>
      <p:sp>
        <p:nvSpPr>
          <p:cNvPr id="9" name="Text 5"/>
          <p:cNvSpPr/>
          <p:nvPr/>
        </p:nvSpPr>
        <p:spPr>
          <a:xfrm>
            <a:off x="1465421" y="3339822"/>
            <a:ext cx="6918722" cy="6948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6"/>
              </a:lnSpc>
              <a:buNone/>
            </a:pPr>
            <a:r>
              <a:rPr lang="en-US" sz="171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proposed enhancements have shown significant improvements in Context Precision and other metrics.</a:t>
            </a:r>
            <a:endParaRPr lang="en-US" sz="1710" dirty="0"/>
          </a:p>
        </p:txBody>
      </p:sp>
      <p:sp>
        <p:nvSpPr>
          <p:cNvPr id="10" name="Shape 6"/>
          <p:cNvSpPr/>
          <p:nvPr/>
        </p:nvSpPr>
        <p:spPr>
          <a:xfrm>
            <a:off x="759857" y="4495919"/>
            <a:ext cx="488513" cy="488513"/>
          </a:xfrm>
          <a:prstGeom prst="roundRect">
            <a:avLst>
              <a:gd name="adj" fmla="val 1866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7"/>
          <p:cNvSpPr/>
          <p:nvPr/>
        </p:nvSpPr>
        <p:spPr>
          <a:xfrm>
            <a:off x="903803" y="4577239"/>
            <a:ext cx="200620" cy="3257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65"/>
              </a:lnSpc>
              <a:buNone/>
            </a:pPr>
            <a:r>
              <a:rPr lang="en-US" sz="2565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65" dirty="0"/>
          </a:p>
        </p:txBody>
      </p:sp>
      <p:sp>
        <p:nvSpPr>
          <p:cNvPr id="12" name="Text 8"/>
          <p:cNvSpPr/>
          <p:nvPr/>
        </p:nvSpPr>
        <p:spPr>
          <a:xfrm>
            <a:off x="1465421" y="4495919"/>
            <a:ext cx="2812494" cy="339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71"/>
              </a:lnSpc>
              <a:buNone/>
            </a:pPr>
            <a:r>
              <a:rPr lang="en-US" sz="213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Ongoing Challenges</a:t>
            </a:r>
            <a:endParaRPr lang="en-US" sz="2137" dirty="0"/>
          </a:p>
        </p:txBody>
      </p:sp>
      <p:sp>
        <p:nvSpPr>
          <p:cNvPr id="13" name="Text 9"/>
          <p:cNvSpPr/>
          <p:nvPr/>
        </p:nvSpPr>
        <p:spPr>
          <a:xfrm>
            <a:off x="1465421" y="4965502"/>
            <a:ext cx="6918722" cy="6948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6"/>
              </a:lnSpc>
              <a:buNone/>
            </a:pPr>
            <a:r>
              <a:rPr lang="en-US" sz="171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Continued work is needed to address latency issues and further improve robustness against noise and irrelevant queries.</a:t>
            </a:r>
            <a:endParaRPr lang="en-US" sz="1710" dirty="0"/>
          </a:p>
        </p:txBody>
      </p:sp>
      <p:sp>
        <p:nvSpPr>
          <p:cNvPr id="14" name="Shape 10"/>
          <p:cNvSpPr/>
          <p:nvPr/>
        </p:nvSpPr>
        <p:spPr>
          <a:xfrm>
            <a:off x="759857" y="6121598"/>
            <a:ext cx="488513" cy="488513"/>
          </a:xfrm>
          <a:prstGeom prst="roundRect">
            <a:avLst>
              <a:gd name="adj" fmla="val 1866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1"/>
          <p:cNvSpPr/>
          <p:nvPr/>
        </p:nvSpPr>
        <p:spPr>
          <a:xfrm>
            <a:off x="903803" y="6202918"/>
            <a:ext cx="200620" cy="3257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65"/>
              </a:lnSpc>
              <a:buNone/>
            </a:pPr>
            <a:r>
              <a:rPr lang="en-US" sz="2565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65" dirty="0"/>
          </a:p>
        </p:txBody>
      </p:sp>
      <p:sp>
        <p:nvSpPr>
          <p:cNvPr id="16" name="Text 12"/>
          <p:cNvSpPr/>
          <p:nvPr/>
        </p:nvSpPr>
        <p:spPr>
          <a:xfrm>
            <a:off x="1465421" y="6121598"/>
            <a:ext cx="2714149" cy="339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71"/>
              </a:lnSpc>
              <a:buNone/>
            </a:pPr>
            <a:r>
              <a:rPr lang="en-US" sz="213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Future Directions</a:t>
            </a:r>
            <a:endParaRPr lang="en-US" sz="2137" dirty="0"/>
          </a:p>
        </p:txBody>
      </p:sp>
      <p:sp>
        <p:nvSpPr>
          <p:cNvPr id="17" name="Text 13"/>
          <p:cNvSpPr/>
          <p:nvPr/>
        </p:nvSpPr>
        <p:spPr>
          <a:xfrm>
            <a:off x="1465421" y="6591181"/>
            <a:ext cx="6918722" cy="6948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6"/>
              </a:lnSpc>
              <a:buNone/>
            </a:pPr>
            <a:r>
              <a:rPr lang="en-US" sz="171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Explore advanced language models and novel embedding techniques to push the boundaries of chatbot performance.</a:t>
            </a:r>
            <a:endParaRPr lang="en-US" sz="1710" dirty="0"/>
          </a:p>
        </p:txBody>
      </p:sp>
      <p:pic>
        <p:nvPicPr>
          <p:cNvPr id="18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  <p:txBody>
          <a:bodyPr/>
          <a:lstStyle/>
          <a:p>
            <a:r>
              <a:rPr lang="en-US" dirty="0"/>
              <a:t>√</a:t>
            </a: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3532" y="1076563"/>
            <a:ext cx="4525328" cy="5656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54"/>
              </a:lnSpc>
              <a:buNone/>
            </a:pPr>
            <a:r>
              <a:rPr lang="en-US" sz="3563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Retrieval Metrics</a:t>
            </a:r>
            <a:endParaRPr lang="en-US" sz="3563" dirty="0"/>
          </a:p>
        </p:txBody>
      </p:sp>
      <p:sp>
        <p:nvSpPr>
          <p:cNvPr id="6" name="Shape 2"/>
          <p:cNvSpPr/>
          <p:nvPr/>
        </p:nvSpPr>
        <p:spPr>
          <a:xfrm>
            <a:off x="633532" y="2117288"/>
            <a:ext cx="407194" cy="407194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776526" y="2185035"/>
            <a:ext cx="121087" cy="271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38"/>
              </a:lnSpc>
              <a:buNone/>
            </a:pPr>
            <a:r>
              <a:rPr lang="en-US" sz="2138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138" dirty="0"/>
          </a:p>
        </p:txBody>
      </p:sp>
      <p:sp>
        <p:nvSpPr>
          <p:cNvPr id="8" name="Text 4"/>
          <p:cNvSpPr/>
          <p:nvPr/>
        </p:nvSpPr>
        <p:spPr>
          <a:xfrm>
            <a:off x="1221700" y="2117288"/>
            <a:ext cx="2262664" cy="282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27"/>
              </a:lnSpc>
              <a:buNone/>
            </a:pPr>
            <a:r>
              <a:rPr lang="en-US" sz="1782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Context Precision</a:t>
            </a:r>
            <a:endParaRPr lang="en-US" sz="1782" dirty="0"/>
          </a:p>
        </p:txBody>
      </p:sp>
      <p:sp>
        <p:nvSpPr>
          <p:cNvPr id="10" name="Shape 6"/>
          <p:cNvSpPr/>
          <p:nvPr/>
        </p:nvSpPr>
        <p:spPr>
          <a:xfrm>
            <a:off x="633532" y="3472339"/>
            <a:ext cx="407194" cy="407194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7"/>
          <p:cNvSpPr/>
          <p:nvPr/>
        </p:nvSpPr>
        <p:spPr>
          <a:xfrm>
            <a:off x="753427" y="3540085"/>
            <a:ext cx="167283" cy="271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38"/>
              </a:lnSpc>
              <a:buNone/>
            </a:pPr>
            <a:r>
              <a:rPr lang="en-US" sz="2138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138" dirty="0"/>
          </a:p>
        </p:txBody>
      </p:sp>
      <p:sp>
        <p:nvSpPr>
          <p:cNvPr id="12" name="Text 8"/>
          <p:cNvSpPr/>
          <p:nvPr/>
        </p:nvSpPr>
        <p:spPr>
          <a:xfrm>
            <a:off x="1221700" y="3472339"/>
            <a:ext cx="2262664" cy="282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27"/>
              </a:lnSpc>
              <a:buNone/>
            </a:pPr>
            <a:r>
              <a:rPr lang="en-US" sz="1782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Context Recall</a:t>
            </a:r>
            <a:endParaRPr lang="en-US" sz="1782" dirty="0"/>
          </a:p>
        </p:txBody>
      </p:sp>
      <p:sp>
        <p:nvSpPr>
          <p:cNvPr id="14" name="Shape 10"/>
          <p:cNvSpPr/>
          <p:nvPr/>
        </p:nvSpPr>
        <p:spPr>
          <a:xfrm>
            <a:off x="633532" y="4827389"/>
            <a:ext cx="407194" cy="407194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1"/>
          <p:cNvSpPr/>
          <p:nvPr/>
        </p:nvSpPr>
        <p:spPr>
          <a:xfrm>
            <a:off x="753427" y="4895136"/>
            <a:ext cx="167283" cy="271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38"/>
              </a:lnSpc>
              <a:buNone/>
            </a:pPr>
            <a:r>
              <a:rPr lang="en-US" sz="2138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138" dirty="0"/>
          </a:p>
        </p:txBody>
      </p:sp>
      <p:sp>
        <p:nvSpPr>
          <p:cNvPr id="16" name="Text 12"/>
          <p:cNvSpPr/>
          <p:nvPr/>
        </p:nvSpPr>
        <p:spPr>
          <a:xfrm>
            <a:off x="1221700" y="4827389"/>
            <a:ext cx="2262664" cy="282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27"/>
              </a:lnSpc>
              <a:buNone/>
            </a:pPr>
            <a:r>
              <a:rPr lang="en-US" sz="1782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Context Relevance</a:t>
            </a:r>
            <a:endParaRPr lang="en-US" sz="1782" dirty="0"/>
          </a:p>
        </p:txBody>
      </p:sp>
      <p:sp>
        <p:nvSpPr>
          <p:cNvPr id="18" name="Shape 14"/>
          <p:cNvSpPr/>
          <p:nvPr/>
        </p:nvSpPr>
        <p:spPr>
          <a:xfrm>
            <a:off x="633532" y="6182439"/>
            <a:ext cx="407194" cy="407194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5"/>
          <p:cNvSpPr/>
          <p:nvPr/>
        </p:nvSpPr>
        <p:spPr>
          <a:xfrm>
            <a:off x="757714" y="6250186"/>
            <a:ext cx="158829" cy="271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38"/>
              </a:lnSpc>
              <a:buNone/>
            </a:pPr>
            <a:r>
              <a:rPr lang="en-US" sz="2138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138" dirty="0"/>
          </a:p>
        </p:txBody>
      </p:sp>
      <p:sp>
        <p:nvSpPr>
          <p:cNvPr id="20" name="Text 16"/>
          <p:cNvSpPr/>
          <p:nvPr/>
        </p:nvSpPr>
        <p:spPr>
          <a:xfrm>
            <a:off x="1221700" y="6182439"/>
            <a:ext cx="2458164" cy="282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27"/>
              </a:lnSpc>
              <a:buNone/>
            </a:pPr>
            <a:r>
              <a:rPr lang="en-US" sz="1782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Context Entity Recall</a:t>
            </a:r>
            <a:endParaRPr lang="en-US" sz="1782" dirty="0"/>
          </a:p>
        </p:txBody>
      </p:sp>
      <p:pic>
        <p:nvPicPr>
          <p:cNvPr id="22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sp>
        <p:nvSpPr>
          <p:cNvPr id="24" name="Text 16">
            <a:extLst>
              <a:ext uri="{FF2B5EF4-FFF2-40B4-BE49-F238E27FC236}">
                <a16:creationId xmlns:a16="http://schemas.microsoft.com/office/drawing/2014/main" id="{2FE1C13A-CE85-396E-68DA-0FDF834D662E}"/>
              </a:ext>
            </a:extLst>
          </p:cNvPr>
          <p:cNvSpPr/>
          <p:nvPr/>
        </p:nvSpPr>
        <p:spPr>
          <a:xfrm>
            <a:off x="1123950" y="7283419"/>
            <a:ext cx="2458164" cy="282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27"/>
              </a:lnSpc>
              <a:buNone/>
            </a:pPr>
            <a:r>
              <a:rPr lang="en-US" sz="1782" dirty="0">
                <a:solidFill>
                  <a:srgbClr val="454240"/>
                </a:solidFill>
                <a:latin typeface="Libre Baskerville" pitchFamily="34" charset="0"/>
              </a:rPr>
              <a:t>Noise Robustness</a:t>
            </a:r>
            <a:endParaRPr lang="en-US" sz="1782" dirty="0"/>
          </a:p>
        </p:txBody>
      </p:sp>
      <p:sp>
        <p:nvSpPr>
          <p:cNvPr id="26" name="Shape 14">
            <a:extLst>
              <a:ext uri="{FF2B5EF4-FFF2-40B4-BE49-F238E27FC236}">
                <a16:creationId xmlns:a16="http://schemas.microsoft.com/office/drawing/2014/main" id="{35E0BB36-66BA-415A-1872-416578C87D9F}"/>
              </a:ext>
            </a:extLst>
          </p:cNvPr>
          <p:cNvSpPr/>
          <p:nvPr/>
        </p:nvSpPr>
        <p:spPr>
          <a:xfrm>
            <a:off x="633998" y="7297708"/>
            <a:ext cx="407194" cy="448777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15">
            <a:extLst>
              <a:ext uri="{FF2B5EF4-FFF2-40B4-BE49-F238E27FC236}">
                <a16:creationId xmlns:a16="http://schemas.microsoft.com/office/drawing/2014/main" id="{95D8EC45-ADB2-EEB3-5ADE-4A967C612ED0}"/>
              </a:ext>
            </a:extLst>
          </p:cNvPr>
          <p:cNvSpPr/>
          <p:nvPr/>
        </p:nvSpPr>
        <p:spPr>
          <a:xfrm>
            <a:off x="659016" y="7352935"/>
            <a:ext cx="407195" cy="3863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38"/>
              </a:lnSpc>
              <a:buNone/>
            </a:pPr>
            <a:r>
              <a:rPr lang="en-US" sz="2138" dirty="0">
                <a:solidFill>
                  <a:srgbClr val="454240"/>
                </a:solidFill>
                <a:latin typeface="Libre Baskerville" pitchFamily="34" charset="0"/>
              </a:rPr>
              <a:t>5</a:t>
            </a:r>
            <a:endParaRPr lang="en-US" sz="2138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  <p:txBody>
          <a:bodyPr/>
          <a:lstStyle/>
          <a:p>
            <a:r>
              <a:rPr lang="en-US"/>
              <a:t>√</a:t>
            </a:r>
            <a:endParaRPr lang="en-US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3532" y="1076563"/>
            <a:ext cx="4525328" cy="5656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54"/>
              </a:lnSpc>
              <a:buNone/>
            </a:pPr>
            <a:r>
              <a:rPr lang="en-US" sz="3563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Generation Metrics</a:t>
            </a:r>
            <a:endParaRPr lang="en-US" sz="3563" dirty="0"/>
          </a:p>
        </p:txBody>
      </p:sp>
      <p:sp>
        <p:nvSpPr>
          <p:cNvPr id="6" name="Shape 2"/>
          <p:cNvSpPr/>
          <p:nvPr/>
        </p:nvSpPr>
        <p:spPr>
          <a:xfrm>
            <a:off x="633532" y="2117288"/>
            <a:ext cx="407194" cy="407194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776526" y="2185035"/>
            <a:ext cx="121087" cy="271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38"/>
              </a:lnSpc>
              <a:buNone/>
            </a:pPr>
            <a:r>
              <a:rPr lang="en-US" sz="2138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138" dirty="0"/>
          </a:p>
        </p:txBody>
      </p:sp>
      <p:sp>
        <p:nvSpPr>
          <p:cNvPr id="8" name="Text 4"/>
          <p:cNvSpPr/>
          <p:nvPr/>
        </p:nvSpPr>
        <p:spPr>
          <a:xfrm>
            <a:off x="1221700" y="2117288"/>
            <a:ext cx="2262664" cy="282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27"/>
              </a:lnSpc>
              <a:buNone/>
            </a:pPr>
            <a:r>
              <a:rPr lang="en-US" sz="1782" dirty="0">
                <a:solidFill>
                  <a:srgbClr val="454240"/>
                </a:solidFill>
                <a:latin typeface="Libre Baskerville" pitchFamily="34" charset="0"/>
              </a:rPr>
              <a:t>Faithfulness</a:t>
            </a:r>
            <a:endParaRPr lang="en-US" sz="1782" dirty="0"/>
          </a:p>
        </p:txBody>
      </p:sp>
      <p:sp>
        <p:nvSpPr>
          <p:cNvPr id="10" name="Shape 6"/>
          <p:cNvSpPr/>
          <p:nvPr/>
        </p:nvSpPr>
        <p:spPr>
          <a:xfrm>
            <a:off x="633532" y="3472339"/>
            <a:ext cx="407194" cy="407194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7"/>
          <p:cNvSpPr/>
          <p:nvPr/>
        </p:nvSpPr>
        <p:spPr>
          <a:xfrm>
            <a:off x="753427" y="3540085"/>
            <a:ext cx="167283" cy="271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38"/>
              </a:lnSpc>
              <a:buNone/>
            </a:pPr>
            <a:r>
              <a:rPr lang="en-US" sz="2138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138" dirty="0"/>
          </a:p>
        </p:txBody>
      </p:sp>
      <p:sp>
        <p:nvSpPr>
          <p:cNvPr id="12" name="Text 8"/>
          <p:cNvSpPr/>
          <p:nvPr/>
        </p:nvSpPr>
        <p:spPr>
          <a:xfrm>
            <a:off x="1221700" y="3472339"/>
            <a:ext cx="2262664" cy="282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27"/>
              </a:lnSpc>
              <a:buNone/>
            </a:pPr>
            <a:r>
              <a:rPr lang="en-US" sz="1782" dirty="0">
                <a:solidFill>
                  <a:srgbClr val="454240"/>
                </a:solidFill>
                <a:latin typeface="Libre Baskerville" pitchFamily="34" charset="0"/>
              </a:rPr>
              <a:t>Answer Relevance</a:t>
            </a:r>
            <a:endParaRPr lang="en-US" sz="1782" dirty="0"/>
          </a:p>
        </p:txBody>
      </p:sp>
      <p:sp>
        <p:nvSpPr>
          <p:cNvPr id="14" name="Shape 10"/>
          <p:cNvSpPr/>
          <p:nvPr/>
        </p:nvSpPr>
        <p:spPr>
          <a:xfrm>
            <a:off x="633532" y="4827389"/>
            <a:ext cx="407194" cy="407194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1"/>
          <p:cNvSpPr/>
          <p:nvPr/>
        </p:nvSpPr>
        <p:spPr>
          <a:xfrm>
            <a:off x="753427" y="4895136"/>
            <a:ext cx="167283" cy="271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38"/>
              </a:lnSpc>
              <a:buNone/>
            </a:pPr>
            <a:r>
              <a:rPr lang="en-US" sz="2138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138" dirty="0"/>
          </a:p>
        </p:txBody>
      </p:sp>
      <p:sp>
        <p:nvSpPr>
          <p:cNvPr id="16" name="Text 12"/>
          <p:cNvSpPr/>
          <p:nvPr/>
        </p:nvSpPr>
        <p:spPr>
          <a:xfrm>
            <a:off x="1221700" y="4827389"/>
            <a:ext cx="2262664" cy="282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27"/>
              </a:lnSpc>
              <a:buNone/>
            </a:pPr>
            <a:r>
              <a:rPr lang="en-US" sz="1782" dirty="0">
                <a:solidFill>
                  <a:srgbClr val="454240"/>
                </a:solidFill>
                <a:latin typeface="Libre Baskerville" pitchFamily="34" charset="0"/>
              </a:rPr>
              <a:t>Information Integration</a:t>
            </a:r>
            <a:endParaRPr lang="en-US" sz="1782" dirty="0"/>
          </a:p>
        </p:txBody>
      </p:sp>
      <p:sp>
        <p:nvSpPr>
          <p:cNvPr id="18" name="Shape 14"/>
          <p:cNvSpPr/>
          <p:nvPr/>
        </p:nvSpPr>
        <p:spPr>
          <a:xfrm>
            <a:off x="633532" y="6182439"/>
            <a:ext cx="407194" cy="407194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5"/>
          <p:cNvSpPr/>
          <p:nvPr/>
        </p:nvSpPr>
        <p:spPr>
          <a:xfrm>
            <a:off x="757714" y="6250186"/>
            <a:ext cx="158829" cy="271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38"/>
              </a:lnSpc>
              <a:buNone/>
            </a:pPr>
            <a:r>
              <a:rPr lang="en-US" sz="2138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138" dirty="0"/>
          </a:p>
        </p:txBody>
      </p:sp>
      <p:sp>
        <p:nvSpPr>
          <p:cNvPr id="20" name="Text 16"/>
          <p:cNvSpPr/>
          <p:nvPr/>
        </p:nvSpPr>
        <p:spPr>
          <a:xfrm>
            <a:off x="1221700" y="6182439"/>
            <a:ext cx="2458164" cy="282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27"/>
              </a:lnSpc>
              <a:buNone/>
            </a:pPr>
            <a:r>
              <a:rPr lang="en-CA" sz="1750" dirty="0">
                <a:solidFill>
                  <a:srgbClr val="2D3B45"/>
                </a:solidFill>
                <a:effectLst/>
                <a:latin typeface="Libre Baskerville" panose="02000000000000000000" pitchFamily="2" charset="0"/>
                <a:ea typeface="Times New Roman" panose="02020603050405020304" pitchFamily="18" charset="0"/>
              </a:rPr>
              <a:t>Counterfactual</a:t>
            </a:r>
            <a:r>
              <a:rPr lang="en-CA" sz="1750" b="1" dirty="0">
                <a:solidFill>
                  <a:srgbClr val="2D3B45"/>
                </a:solidFill>
                <a:effectLst/>
                <a:latin typeface="Libre Baskerville" panose="02000000000000000000" pitchFamily="2" charset="0"/>
                <a:ea typeface="Times New Roman" panose="02020603050405020304" pitchFamily="18" charset="0"/>
              </a:rPr>
              <a:t> </a:t>
            </a:r>
            <a:r>
              <a:rPr lang="en-CA" sz="1750" dirty="0">
                <a:solidFill>
                  <a:srgbClr val="2D3B45"/>
                </a:solidFill>
                <a:effectLst/>
                <a:latin typeface="Libre Baskerville" panose="02000000000000000000" pitchFamily="2" charset="0"/>
                <a:ea typeface="Times New Roman" panose="02020603050405020304" pitchFamily="18" charset="0"/>
              </a:rPr>
              <a:t>Robustness</a:t>
            </a:r>
            <a:r>
              <a:rPr lang="en-CA" sz="1750" dirty="0">
                <a:effectLst/>
                <a:latin typeface="Libre Baskerville" panose="02000000000000000000" pitchFamily="2" charset="0"/>
              </a:rPr>
              <a:t> </a:t>
            </a:r>
            <a:endParaRPr lang="en-US" sz="1750" dirty="0">
              <a:latin typeface="Libre Baskerville" panose="02000000000000000000" pitchFamily="2" charset="0"/>
            </a:endParaRPr>
          </a:p>
        </p:txBody>
      </p:sp>
      <p:pic>
        <p:nvPicPr>
          <p:cNvPr id="22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sp>
        <p:nvSpPr>
          <p:cNvPr id="24" name="Text 16">
            <a:extLst>
              <a:ext uri="{FF2B5EF4-FFF2-40B4-BE49-F238E27FC236}">
                <a16:creationId xmlns:a16="http://schemas.microsoft.com/office/drawing/2014/main" id="{2FE1C13A-CE85-396E-68DA-0FDF834D662E}"/>
              </a:ext>
            </a:extLst>
          </p:cNvPr>
          <p:cNvSpPr/>
          <p:nvPr/>
        </p:nvSpPr>
        <p:spPr>
          <a:xfrm>
            <a:off x="1123950" y="7283419"/>
            <a:ext cx="2458164" cy="282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27"/>
              </a:lnSpc>
              <a:buNone/>
            </a:pPr>
            <a:r>
              <a:rPr lang="en-US" sz="1782" dirty="0">
                <a:solidFill>
                  <a:srgbClr val="454240"/>
                </a:solidFill>
                <a:latin typeface="Libre Baskerville" pitchFamily="34" charset="0"/>
              </a:rPr>
              <a:t>Negative Rejection</a:t>
            </a:r>
            <a:endParaRPr lang="en-US" sz="1782" dirty="0"/>
          </a:p>
        </p:txBody>
      </p:sp>
      <p:sp>
        <p:nvSpPr>
          <p:cNvPr id="26" name="Shape 14">
            <a:extLst>
              <a:ext uri="{FF2B5EF4-FFF2-40B4-BE49-F238E27FC236}">
                <a16:creationId xmlns:a16="http://schemas.microsoft.com/office/drawing/2014/main" id="{35E0BB36-66BA-415A-1872-416578C87D9F}"/>
              </a:ext>
            </a:extLst>
          </p:cNvPr>
          <p:cNvSpPr/>
          <p:nvPr/>
        </p:nvSpPr>
        <p:spPr>
          <a:xfrm>
            <a:off x="633998" y="7297708"/>
            <a:ext cx="407194" cy="448777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15">
            <a:extLst>
              <a:ext uri="{FF2B5EF4-FFF2-40B4-BE49-F238E27FC236}">
                <a16:creationId xmlns:a16="http://schemas.microsoft.com/office/drawing/2014/main" id="{95D8EC45-ADB2-EEB3-5ADE-4A967C612ED0}"/>
              </a:ext>
            </a:extLst>
          </p:cNvPr>
          <p:cNvSpPr/>
          <p:nvPr/>
        </p:nvSpPr>
        <p:spPr>
          <a:xfrm>
            <a:off x="659016" y="7352935"/>
            <a:ext cx="407195" cy="3863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38"/>
              </a:lnSpc>
              <a:buNone/>
            </a:pPr>
            <a:r>
              <a:rPr lang="en-US" sz="2138" dirty="0">
                <a:solidFill>
                  <a:srgbClr val="454240"/>
                </a:solidFill>
                <a:latin typeface="Libre Baskerville" pitchFamily="34" charset="0"/>
              </a:rPr>
              <a:t>5</a:t>
            </a:r>
            <a:endParaRPr lang="en-US" sz="2138" dirty="0"/>
          </a:p>
        </p:txBody>
      </p:sp>
    </p:spTree>
    <p:extLst>
      <p:ext uri="{BB962C8B-B14F-4D97-AF65-F5344CB8AC3E}">
        <p14:creationId xmlns:p14="http://schemas.microsoft.com/office/powerpoint/2010/main" val="2506612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674489"/>
            <a:ext cx="5951696" cy="743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858"/>
              </a:lnSpc>
              <a:buNone/>
            </a:pPr>
            <a:r>
              <a:rPr lang="en-US" sz="4686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Latency</a:t>
            </a:r>
            <a:endParaRPr lang="en-US" sz="4686" dirty="0"/>
          </a:p>
        </p:txBody>
      </p:sp>
      <p:sp>
        <p:nvSpPr>
          <p:cNvPr id="6" name="Shape 2"/>
          <p:cNvSpPr/>
          <p:nvPr/>
        </p:nvSpPr>
        <p:spPr>
          <a:xfrm>
            <a:off x="833199" y="1775460"/>
            <a:ext cx="7477601" cy="1767840"/>
          </a:xfrm>
          <a:prstGeom prst="roundRect">
            <a:avLst>
              <a:gd name="adj" fmla="val 5656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1078825" y="2021086"/>
            <a:ext cx="4530685" cy="3718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29"/>
              </a:lnSpc>
              <a:buNone/>
            </a:pPr>
            <a:r>
              <a:rPr lang="en-US" sz="234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Response Time Measurement</a:t>
            </a:r>
            <a:endParaRPr lang="en-US" sz="2343" dirty="0"/>
          </a:p>
        </p:txBody>
      </p:sp>
      <p:sp>
        <p:nvSpPr>
          <p:cNvPr id="8" name="Text 4"/>
          <p:cNvSpPr/>
          <p:nvPr/>
        </p:nvSpPr>
        <p:spPr>
          <a:xfrm>
            <a:off x="1078825" y="2535674"/>
            <a:ext cx="6986349" cy="7620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99"/>
              </a:lnSpc>
              <a:buNone/>
            </a:pPr>
            <a:r>
              <a:rPr lang="en-US" sz="1875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Measures the average response time of the system from receiving a query to delivering an answer.</a:t>
            </a:r>
            <a:endParaRPr lang="en-US" sz="1875" dirty="0"/>
          </a:p>
        </p:txBody>
      </p:sp>
      <p:sp>
        <p:nvSpPr>
          <p:cNvPr id="9" name="Shape 5"/>
          <p:cNvSpPr/>
          <p:nvPr/>
        </p:nvSpPr>
        <p:spPr>
          <a:xfrm>
            <a:off x="833199" y="3781306"/>
            <a:ext cx="7477601" cy="1767840"/>
          </a:xfrm>
          <a:prstGeom prst="roundRect">
            <a:avLst>
              <a:gd name="adj" fmla="val 5656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6"/>
          <p:cNvSpPr/>
          <p:nvPr/>
        </p:nvSpPr>
        <p:spPr>
          <a:xfrm>
            <a:off x="1078825" y="4026932"/>
            <a:ext cx="4130159" cy="3718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29"/>
              </a:lnSpc>
              <a:buNone/>
            </a:pPr>
            <a:r>
              <a:rPr lang="en-US" sz="234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Performance Optimization</a:t>
            </a:r>
            <a:endParaRPr lang="en-US" sz="2343" dirty="0"/>
          </a:p>
        </p:txBody>
      </p:sp>
      <p:sp>
        <p:nvSpPr>
          <p:cNvPr id="11" name="Text 7"/>
          <p:cNvSpPr/>
          <p:nvPr/>
        </p:nvSpPr>
        <p:spPr>
          <a:xfrm>
            <a:off x="1078825" y="4541520"/>
            <a:ext cx="6986349" cy="7620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99"/>
              </a:lnSpc>
              <a:buNone/>
            </a:pPr>
            <a:r>
              <a:rPr lang="en-US" sz="1875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Focuses on improving model efficiency and reducing processing time to enhance user experience.</a:t>
            </a:r>
            <a:endParaRPr lang="en-US" sz="1875" dirty="0"/>
          </a:p>
        </p:txBody>
      </p:sp>
      <p:sp>
        <p:nvSpPr>
          <p:cNvPr id="12" name="Shape 8"/>
          <p:cNvSpPr/>
          <p:nvPr/>
        </p:nvSpPr>
        <p:spPr>
          <a:xfrm>
            <a:off x="833199" y="5787152"/>
            <a:ext cx="7477601" cy="1767840"/>
          </a:xfrm>
          <a:prstGeom prst="roundRect">
            <a:avLst>
              <a:gd name="adj" fmla="val 5656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9"/>
          <p:cNvSpPr/>
          <p:nvPr/>
        </p:nvSpPr>
        <p:spPr>
          <a:xfrm>
            <a:off x="1078825" y="6032778"/>
            <a:ext cx="3029545" cy="3718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29"/>
              </a:lnSpc>
              <a:buNone/>
            </a:pPr>
            <a:r>
              <a:rPr lang="en-US" sz="234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Resource Allocation</a:t>
            </a:r>
            <a:endParaRPr lang="en-US" sz="2343" dirty="0"/>
          </a:p>
        </p:txBody>
      </p:sp>
      <p:sp>
        <p:nvSpPr>
          <p:cNvPr id="14" name="Text 10"/>
          <p:cNvSpPr/>
          <p:nvPr/>
        </p:nvSpPr>
        <p:spPr>
          <a:xfrm>
            <a:off x="1078825" y="6547366"/>
            <a:ext cx="6986349" cy="7620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99"/>
              </a:lnSpc>
              <a:buNone/>
            </a:pPr>
            <a:r>
              <a:rPr lang="en-US" sz="1875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Implements adjustments to optimize resource usage and minimize latency in the chatbot system.</a:t>
            </a:r>
            <a:endParaRPr lang="en-US" sz="1875" dirty="0"/>
          </a:p>
        </p:txBody>
      </p:sp>
      <p:pic>
        <p:nvPicPr>
          <p:cNvPr id="15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68417" y="617220"/>
            <a:ext cx="4775002" cy="5968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6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Methodology</a:t>
            </a:r>
            <a:endParaRPr lang="en-US" sz="376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417" y="1500545"/>
            <a:ext cx="955000" cy="1527929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909882" y="1691521"/>
            <a:ext cx="2387441" cy="2983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8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Collection</a:t>
            </a:r>
            <a:endParaRPr lang="en-US" sz="1880" dirty="0"/>
          </a:p>
        </p:txBody>
      </p:sp>
      <p:sp>
        <p:nvSpPr>
          <p:cNvPr id="8" name="Text 3"/>
          <p:cNvSpPr/>
          <p:nvPr/>
        </p:nvSpPr>
        <p:spPr>
          <a:xfrm>
            <a:off x="1909882" y="2104430"/>
            <a:ext cx="6565702" cy="3055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6"/>
              </a:lnSpc>
              <a:buNone/>
            </a:pPr>
            <a:r>
              <a:rPr lang="en-US" sz="1504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Gather user queries, true labels, and system responses for evaluation.</a:t>
            </a:r>
            <a:endParaRPr lang="en-US" sz="1504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417" y="3028474"/>
            <a:ext cx="955000" cy="1527929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909882" y="3219450"/>
            <a:ext cx="2883575" cy="2983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8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Embedding Generation</a:t>
            </a:r>
            <a:endParaRPr lang="en-US" sz="1880" dirty="0"/>
          </a:p>
        </p:txBody>
      </p:sp>
      <p:sp>
        <p:nvSpPr>
          <p:cNvPr id="11" name="Text 5"/>
          <p:cNvSpPr/>
          <p:nvPr/>
        </p:nvSpPr>
        <p:spPr>
          <a:xfrm>
            <a:off x="1909882" y="3632359"/>
            <a:ext cx="6565702" cy="6110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06"/>
              </a:lnSpc>
              <a:buNone/>
            </a:pPr>
            <a:r>
              <a:rPr lang="en-US" sz="1504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 embeddings for queries, true labels, and generated responses using advanced transformer models.</a:t>
            </a:r>
            <a:endParaRPr lang="en-US" sz="1504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8417" y="4556403"/>
            <a:ext cx="955000" cy="1527929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1909882" y="4747379"/>
            <a:ext cx="2387441" cy="2983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8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Metric Calculation</a:t>
            </a:r>
            <a:endParaRPr lang="en-US" sz="1880" dirty="0"/>
          </a:p>
        </p:txBody>
      </p:sp>
      <p:sp>
        <p:nvSpPr>
          <p:cNvPr id="14" name="Text 7"/>
          <p:cNvSpPr/>
          <p:nvPr/>
        </p:nvSpPr>
        <p:spPr>
          <a:xfrm>
            <a:off x="1909882" y="5160288"/>
            <a:ext cx="6565702" cy="6110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06"/>
              </a:lnSpc>
              <a:buNone/>
            </a:pPr>
            <a:r>
              <a:rPr lang="en-US" sz="1504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Apply various algorithms to compute precision, recall, relevance, and other performance metrics.</a:t>
            </a:r>
            <a:endParaRPr lang="en-US" sz="1504" dirty="0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8417" y="6084332"/>
            <a:ext cx="955000" cy="1527929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1909882" y="6275308"/>
            <a:ext cx="2387441" cy="2983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8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Analysis</a:t>
            </a:r>
            <a:endParaRPr lang="en-US" sz="1880" dirty="0"/>
          </a:p>
        </p:txBody>
      </p:sp>
      <p:sp>
        <p:nvSpPr>
          <p:cNvPr id="17" name="Text 9"/>
          <p:cNvSpPr/>
          <p:nvPr/>
        </p:nvSpPr>
        <p:spPr>
          <a:xfrm>
            <a:off x="1909882" y="6688217"/>
            <a:ext cx="6565702" cy="6110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06"/>
              </a:lnSpc>
              <a:buNone/>
            </a:pPr>
            <a:r>
              <a:rPr lang="en-US" sz="1504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Interpret results and identify areas for improvement in the chatbot system.</a:t>
            </a:r>
            <a:endParaRPr lang="en-US" sz="1504" dirty="0"/>
          </a:p>
        </p:txBody>
      </p:sp>
      <p:pic>
        <p:nvPicPr>
          <p:cNvPr id="18" name="Image 6" descr="preencoded.png">
            <a:hlinkClick r:id="rId9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14812" y="1061799"/>
            <a:ext cx="5709880" cy="5610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18"/>
              </a:lnSpc>
              <a:buNone/>
            </a:pPr>
            <a:r>
              <a:rPr lang="en-US" sz="3535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Proposed Improvements</a:t>
            </a:r>
            <a:endParaRPr lang="en-US" sz="3535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4812" y="1892141"/>
            <a:ext cx="448866" cy="44886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114812" y="2520553"/>
            <a:ext cx="2244328" cy="2805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09"/>
              </a:lnSpc>
              <a:buNone/>
            </a:pPr>
            <a:r>
              <a:rPr lang="en-US" sz="176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Upgrade Model</a:t>
            </a:r>
            <a:endParaRPr lang="en-US" sz="1767" dirty="0"/>
          </a:p>
        </p:txBody>
      </p:sp>
      <p:sp>
        <p:nvSpPr>
          <p:cNvPr id="8" name="Text 3"/>
          <p:cNvSpPr/>
          <p:nvPr/>
        </p:nvSpPr>
        <p:spPr>
          <a:xfrm>
            <a:off x="6114812" y="2908697"/>
            <a:ext cx="7887176" cy="5743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62"/>
              </a:lnSpc>
              <a:buNone/>
            </a:pPr>
            <a:r>
              <a:rPr lang="en-US" sz="1414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Change embedding model to 'sentence-transformers/all-MiniLM-L6-v2' for improved performance.</a:t>
            </a:r>
            <a:endParaRPr lang="en-US" sz="1414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4812" y="4021693"/>
            <a:ext cx="448866" cy="44886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114812" y="4650105"/>
            <a:ext cx="2512576" cy="2805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09"/>
              </a:lnSpc>
              <a:buNone/>
            </a:pPr>
            <a:r>
              <a:rPr lang="en-US" sz="176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Enhance Embeddings</a:t>
            </a:r>
            <a:endParaRPr lang="en-US" sz="1767" dirty="0"/>
          </a:p>
        </p:txBody>
      </p:sp>
      <p:sp>
        <p:nvSpPr>
          <p:cNvPr id="11" name="Text 5"/>
          <p:cNvSpPr/>
          <p:nvPr/>
        </p:nvSpPr>
        <p:spPr>
          <a:xfrm>
            <a:off x="6114812" y="5038249"/>
            <a:ext cx="7887176" cy="2871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62"/>
              </a:lnSpc>
              <a:buNone/>
            </a:pPr>
            <a:r>
              <a:rPr lang="en-US" sz="1414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Incorporate context-specific information into embeddings to better capture text nuances.</a:t>
            </a:r>
            <a:endParaRPr lang="en-US" sz="1414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14812" y="5864066"/>
            <a:ext cx="448866" cy="448866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6114812" y="6492478"/>
            <a:ext cx="2303502" cy="2805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09"/>
              </a:lnSpc>
              <a:buNone/>
            </a:pPr>
            <a:r>
              <a:rPr lang="en-US" sz="176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Optimize Chunking</a:t>
            </a:r>
            <a:endParaRPr lang="en-US" sz="1767" dirty="0"/>
          </a:p>
        </p:txBody>
      </p:sp>
      <p:sp>
        <p:nvSpPr>
          <p:cNvPr id="14" name="Text 7"/>
          <p:cNvSpPr/>
          <p:nvPr/>
        </p:nvSpPr>
        <p:spPr>
          <a:xfrm>
            <a:off x="6114812" y="6880622"/>
            <a:ext cx="7887176" cy="2871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62"/>
              </a:lnSpc>
              <a:buNone/>
            </a:pPr>
            <a:r>
              <a:rPr lang="en-US" sz="1414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 proper chunk size and overlap for improved text embedding in the database.</a:t>
            </a:r>
            <a:endParaRPr lang="en-US" sz="1414" dirty="0"/>
          </a:p>
        </p:txBody>
      </p:sp>
      <p:pic>
        <p:nvPicPr>
          <p:cNvPr id="15" name="Image 5" descr="preencoded.png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E5F705A-5E81-4B3A-8EF4-911982DB3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C77F08C1-E131-B47F-BA33-454E1F7FBC5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274" y="3575844"/>
            <a:ext cx="4719001" cy="2062956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D8F92D9-1751-4ABF-9CB7-D198C9A05A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90880" y="0"/>
            <a:ext cx="2058289" cy="8229600"/>
          </a:xfrm>
          <a:custGeom>
            <a:avLst/>
            <a:gdLst>
              <a:gd name="connsiteX0" fmla="*/ 1619628 w 1715241"/>
              <a:gd name="connsiteY0" fmla="*/ 0 h 6858000"/>
              <a:gd name="connsiteX1" fmla="*/ 1715241 w 1715241"/>
              <a:gd name="connsiteY1" fmla="*/ 0 h 6858000"/>
              <a:gd name="connsiteX2" fmla="*/ 1711235 w 1715241"/>
              <a:gd name="connsiteY2" fmla="*/ 3148 h 6858000"/>
              <a:gd name="connsiteX3" fmla="*/ 95613 w 1715241"/>
              <a:gd name="connsiteY3" fmla="*/ 3429000 h 6858000"/>
              <a:gd name="connsiteX4" fmla="*/ 1711235 w 1715241"/>
              <a:gd name="connsiteY4" fmla="*/ 6854853 h 6858000"/>
              <a:gd name="connsiteX5" fmla="*/ 1715240 w 1715241"/>
              <a:gd name="connsiteY5" fmla="*/ 6858000 h 6858000"/>
              <a:gd name="connsiteX6" fmla="*/ 1619627 w 1715241"/>
              <a:gd name="connsiteY6" fmla="*/ 6858000 h 6858000"/>
              <a:gd name="connsiteX7" fmla="*/ 1615622 w 1715241"/>
              <a:gd name="connsiteY7" fmla="*/ 6854853 h 6858000"/>
              <a:gd name="connsiteX8" fmla="*/ 0 w 1715241"/>
              <a:gd name="connsiteY8" fmla="*/ 3429000 h 6858000"/>
              <a:gd name="connsiteX9" fmla="*/ 1615622 w 1715241"/>
              <a:gd name="connsiteY9" fmla="*/ 314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15241" h="6858000">
                <a:moveTo>
                  <a:pt x="1619628" y="0"/>
                </a:moveTo>
                <a:lnTo>
                  <a:pt x="1715241" y="0"/>
                </a:lnTo>
                <a:lnTo>
                  <a:pt x="1711235" y="3148"/>
                </a:lnTo>
                <a:cubicBezTo>
                  <a:pt x="724534" y="817446"/>
                  <a:pt x="95613" y="2049777"/>
                  <a:pt x="95613" y="3429000"/>
                </a:cubicBezTo>
                <a:cubicBezTo>
                  <a:pt x="95613" y="4808224"/>
                  <a:pt x="724534" y="6040555"/>
                  <a:pt x="1711235" y="6854853"/>
                </a:cubicBezTo>
                <a:lnTo>
                  <a:pt x="1715240" y="6858000"/>
                </a:lnTo>
                <a:lnTo>
                  <a:pt x="1619627" y="6858000"/>
                </a:lnTo>
                <a:lnTo>
                  <a:pt x="1615622" y="6854853"/>
                </a:lnTo>
                <a:cubicBezTo>
                  <a:pt x="628921" y="6040555"/>
                  <a:pt x="0" y="4808224"/>
                  <a:pt x="0" y="3429000"/>
                </a:cubicBezTo>
                <a:cubicBezTo>
                  <a:pt x="0" y="2049777"/>
                  <a:pt x="628921" y="817446"/>
                  <a:pt x="1615622" y="3148"/>
                </a:cubicBezTo>
                <a:close/>
              </a:path>
            </a:pathLst>
          </a:custGeom>
          <a:solidFill>
            <a:schemeClr val="accent6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1" descr="A black screen with white dots&#10;&#10;Description automatically generated">
            <a:extLst>
              <a:ext uri="{FF2B5EF4-FFF2-40B4-BE49-F238E27FC236}">
                <a16:creationId xmlns:a16="http://schemas.microsoft.com/office/drawing/2014/main" id="{A7170D70-C664-ADE1-4B0C-AF32039604A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1" y="3575844"/>
            <a:ext cx="5258097" cy="2062956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D6B998F-CA62-4EE6-B7E7-046377D4F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233379" y="2767342"/>
            <a:ext cx="1397021" cy="2694915"/>
          </a:xfrm>
          <a:custGeom>
            <a:avLst/>
            <a:gdLst>
              <a:gd name="connsiteX0" fmla="*/ 1436137 w 1488962"/>
              <a:gd name="connsiteY0" fmla="*/ 0 h 2872274"/>
              <a:gd name="connsiteX1" fmla="*/ 1488962 w 1488962"/>
              <a:gd name="connsiteY1" fmla="*/ 2668 h 2872274"/>
              <a:gd name="connsiteX2" fmla="*/ 1488962 w 1488962"/>
              <a:gd name="connsiteY2" fmla="*/ 2869607 h 2872274"/>
              <a:gd name="connsiteX3" fmla="*/ 1436137 w 1488962"/>
              <a:gd name="connsiteY3" fmla="*/ 2872274 h 2872274"/>
              <a:gd name="connsiteX4" fmla="*/ 0 w 1488962"/>
              <a:gd name="connsiteY4" fmla="*/ 1436137 h 2872274"/>
              <a:gd name="connsiteX5" fmla="*/ 1436137 w 1488962"/>
              <a:gd name="connsiteY5" fmla="*/ 0 h 28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8962" h="2872274">
                <a:moveTo>
                  <a:pt x="1436137" y="0"/>
                </a:moveTo>
                <a:lnTo>
                  <a:pt x="1488962" y="2668"/>
                </a:lnTo>
                <a:lnTo>
                  <a:pt x="1488962" y="2869607"/>
                </a:lnTo>
                <a:lnTo>
                  <a:pt x="1436137" y="2872274"/>
                </a:lnTo>
                <a:cubicBezTo>
                  <a:pt x="642980" y="2872274"/>
                  <a:pt x="0" y="2229294"/>
                  <a:pt x="0" y="1436137"/>
                </a:cubicBezTo>
                <a:cubicBezTo>
                  <a:pt x="0" y="642980"/>
                  <a:pt x="642980" y="0"/>
                  <a:pt x="1436137" y="0"/>
                </a:cubicBezTo>
                <a:close/>
              </a:path>
            </a:pathLst>
          </a:custGeom>
          <a:solidFill>
            <a:schemeClr val="accent6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60220C31-1505-21F4-327B-2FE16223701E}"/>
              </a:ext>
            </a:extLst>
          </p:cNvPr>
          <p:cNvSpPr/>
          <p:nvPr/>
        </p:nvSpPr>
        <p:spPr>
          <a:xfrm>
            <a:off x="1090732" y="2206319"/>
            <a:ext cx="3036768" cy="5610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18"/>
              </a:lnSpc>
              <a:buNone/>
            </a:pPr>
            <a:r>
              <a:rPr lang="en-US" dirty="0">
                <a:latin typeface="Libre Baskerville" panose="02000000000000000000" pitchFamily="2" charset="0"/>
              </a:rPr>
              <a:t>Before</a:t>
            </a:r>
            <a:endParaRPr lang="en-US" sz="3535" dirty="0">
              <a:latin typeface="Libre Baskerville" panose="02000000000000000000" pitchFamily="2" charset="0"/>
            </a:endParaRPr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376AFE28-4BF6-D5E0-AD8C-F00FDAF6C29D}"/>
              </a:ext>
            </a:extLst>
          </p:cNvPr>
          <p:cNvSpPr/>
          <p:nvPr/>
        </p:nvSpPr>
        <p:spPr>
          <a:xfrm>
            <a:off x="404932" y="500776"/>
            <a:ext cx="5709880" cy="5610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18"/>
              </a:lnSpc>
              <a:buNone/>
            </a:pPr>
            <a:r>
              <a:rPr lang="en-US" sz="28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Improvements Implementation</a:t>
            </a:r>
            <a:endParaRPr lang="en-US" sz="2800" dirty="0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AC316106-F467-6011-E861-D82E41FD53E2}"/>
              </a:ext>
            </a:extLst>
          </p:cNvPr>
          <p:cNvSpPr/>
          <p:nvPr/>
        </p:nvSpPr>
        <p:spPr>
          <a:xfrm>
            <a:off x="6751402" y="2206318"/>
            <a:ext cx="3036768" cy="5610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18"/>
              </a:lnSpc>
              <a:buNone/>
            </a:pPr>
            <a:r>
              <a:rPr lang="en-US" dirty="0">
                <a:latin typeface="Libre Baskerville" panose="02000000000000000000" pitchFamily="2" charset="0"/>
              </a:rPr>
              <a:t>After</a:t>
            </a:r>
            <a:endParaRPr lang="en-US" sz="3535" dirty="0">
              <a:latin typeface="Libre Baskerville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92B5CC-F1FA-40FC-2FA7-169FEB1F1FAD}"/>
              </a:ext>
            </a:extLst>
          </p:cNvPr>
          <p:cNvSpPr txBox="1"/>
          <p:nvPr/>
        </p:nvSpPr>
        <p:spPr>
          <a:xfrm>
            <a:off x="14185900" y="3835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981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3862298-AF85-4572-BED3-52E573EBD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BE265E6-D012-42B3-A7DE-C8FEED40DB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9900" y="3758323"/>
            <a:ext cx="1488768" cy="1488765"/>
          </a:xfrm>
          <a:prstGeom prst="ellipse">
            <a:avLst/>
          </a:prstGeom>
          <a:solidFill>
            <a:schemeClr val="accent6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6EB9A5AE-0A9C-4EB1-9569-A44D89EFC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24367" y="5456308"/>
            <a:ext cx="2843985" cy="2773293"/>
          </a:xfrm>
          <a:custGeom>
            <a:avLst/>
            <a:gdLst>
              <a:gd name="connsiteX0" fmla="*/ 0 w 2369988"/>
              <a:gd name="connsiteY0" fmla="*/ 0 h 2311077"/>
              <a:gd name="connsiteX1" fmla="*/ 1128071 w 2369988"/>
              <a:gd name="connsiteY1" fmla="*/ 0 h 2311077"/>
              <a:gd name="connsiteX2" fmla="*/ 1157716 w 2369988"/>
              <a:gd name="connsiteY2" fmla="*/ 128440 h 2311077"/>
              <a:gd name="connsiteX3" fmla="*/ 2316462 w 2369988"/>
              <a:gd name="connsiteY3" fmla="*/ 2257392 h 2311077"/>
              <a:gd name="connsiteX4" fmla="*/ 2369988 w 2369988"/>
              <a:gd name="connsiteY4" fmla="*/ 2311077 h 2311077"/>
              <a:gd name="connsiteX5" fmla="*/ 957894 w 2369988"/>
              <a:gd name="connsiteY5" fmla="*/ 2311077 h 2311077"/>
              <a:gd name="connsiteX6" fmla="*/ 777804 w 2369988"/>
              <a:gd name="connsiteY6" fmla="*/ 2040997 h 2311077"/>
              <a:gd name="connsiteX7" fmla="*/ 19614 w 2369988"/>
              <a:gd name="connsiteY7" fmla="*/ 109827 h 2311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69988" h="2311077">
                <a:moveTo>
                  <a:pt x="0" y="0"/>
                </a:moveTo>
                <a:lnTo>
                  <a:pt x="1128071" y="0"/>
                </a:lnTo>
                <a:lnTo>
                  <a:pt x="1157716" y="128440"/>
                </a:lnTo>
                <a:cubicBezTo>
                  <a:pt x="1365270" y="935139"/>
                  <a:pt x="1769588" y="1662859"/>
                  <a:pt x="2316462" y="2257392"/>
                </a:cubicBezTo>
                <a:lnTo>
                  <a:pt x="2369988" y="2311077"/>
                </a:lnTo>
                <a:lnTo>
                  <a:pt x="957894" y="2311077"/>
                </a:lnTo>
                <a:lnTo>
                  <a:pt x="777804" y="2040997"/>
                </a:lnTo>
                <a:cubicBezTo>
                  <a:pt x="421651" y="1454849"/>
                  <a:pt x="161627" y="803832"/>
                  <a:pt x="19614" y="109827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3082420-277E-0BB2-D338-A9CC61E3ED9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prstClr val="white"/>
            </a:duotone>
          </a:blip>
          <a:stretch>
            <a:fillRect/>
          </a:stretch>
        </p:blipFill>
        <p:spPr>
          <a:xfrm>
            <a:off x="5196708" y="2171700"/>
            <a:ext cx="8275651" cy="5143500"/>
          </a:xfrm>
          <a:prstGeom prst="rect">
            <a:avLst/>
          </a:prstGeom>
        </p:spPr>
      </p:pic>
      <p:sp>
        <p:nvSpPr>
          <p:cNvPr id="4" name="Text 1">
            <a:extLst>
              <a:ext uri="{FF2B5EF4-FFF2-40B4-BE49-F238E27FC236}">
                <a16:creationId xmlns:a16="http://schemas.microsoft.com/office/drawing/2014/main" id="{8C6C9D58-12D4-D598-B7E2-E34D4A0436E7}"/>
              </a:ext>
            </a:extLst>
          </p:cNvPr>
          <p:cNvSpPr/>
          <p:nvPr/>
        </p:nvSpPr>
        <p:spPr>
          <a:xfrm>
            <a:off x="6114812" y="1061799"/>
            <a:ext cx="5709880" cy="5610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18"/>
              </a:lnSpc>
              <a:buNone/>
            </a:pPr>
            <a:r>
              <a:rPr lang="en-US" sz="3535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Sample of Generated Answer</a:t>
            </a:r>
            <a:endParaRPr lang="en-US" sz="3535" dirty="0"/>
          </a:p>
        </p:txBody>
      </p:sp>
    </p:spTree>
    <p:extLst>
      <p:ext uri="{BB962C8B-B14F-4D97-AF65-F5344CB8AC3E}">
        <p14:creationId xmlns:p14="http://schemas.microsoft.com/office/powerpoint/2010/main" val="4069790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6890" y="854273"/>
            <a:ext cx="7470219" cy="14944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884"/>
              </a:lnSpc>
              <a:buNone/>
            </a:pPr>
            <a:r>
              <a:rPr lang="en-US" sz="470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Challenges and Solutions</a:t>
            </a:r>
            <a:endParaRPr lang="en-US" sz="4707" dirty="0"/>
          </a:p>
        </p:txBody>
      </p:sp>
      <p:sp>
        <p:nvSpPr>
          <p:cNvPr id="6" name="Shape 2"/>
          <p:cNvSpPr/>
          <p:nvPr/>
        </p:nvSpPr>
        <p:spPr>
          <a:xfrm>
            <a:off x="836890" y="2707362"/>
            <a:ext cx="7470219" cy="4667964"/>
          </a:xfrm>
          <a:prstGeom prst="roundRect">
            <a:avLst>
              <a:gd name="adj" fmla="val 215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3"/>
          <p:cNvSpPr/>
          <p:nvPr/>
        </p:nvSpPr>
        <p:spPr>
          <a:xfrm>
            <a:off x="844510" y="2714982"/>
            <a:ext cx="7454979" cy="68484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4"/>
          <p:cNvSpPr/>
          <p:nvPr/>
        </p:nvSpPr>
        <p:spPr>
          <a:xfrm>
            <a:off x="1083588" y="2866073"/>
            <a:ext cx="3245525" cy="3826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13"/>
              </a:lnSpc>
              <a:buNone/>
            </a:pPr>
            <a:r>
              <a:rPr lang="en-US" sz="1883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Challenge</a:t>
            </a:r>
            <a:endParaRPr lang="en-US" sz="1883" dirty="0"/>
          </a:p>
        </p:txBody>
      </p:sp>
      <p:sp>
        <p:nvSpPr>
          <p:cNvPr id="9" name="Text 5"/>
          <p:cNvSpPr/>
          <p:nvPr/>
        </p:nvSpPr>
        <p:spPr>
          <a:xfrm>
            <a:off x="4814888" y="2866073"/>
            <a:ext cx="3245525" cy="3826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13"/>
              </a:lnSpc>
              <a:buNone/>
            </a:pPr>
            <a:r>
              <a:rPr lang="en-US" sz="1883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Solution</a:t>
            </a:r>
            <a:endParaRPr lang="en-US" sz="1883" dirty="0"/>
          </a:p>
        </p:txBody>
      </p:sp>
      <p:sp>
        <p:nvSpPr>
          <p:cNvPr id="10" name="Shape 6"/>
          <p:cNvSpPr/>
          <p:nvPr/>
        </p:nvSpPr>
        <p:spPr>
          <a:xfrm>
            <a:off x="844510" y="3399830"/>
            <a:ext cx="7454979" cy="106751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7"/>
          <p:cNvSpPr/>
          <p:nvPr/>
        </p:nvSpPr>
        <p:spPr>
          <a:xfrm>
            <a:off x="1083588" y="3550920"/>
            <a:ext cx="3245525" cy="3826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13"/>
              </a:lnSpc>
              <a:buNone/>
            </a:pPr>
            <a:r>
              <a:rPr lang="en-US" sz="1883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Handling Large Contexts</a:t>
            </a:r>
            <a:endParaRPr lang="en-US" sz="1883" dirty="0"/>
          </a:p>
        </p:txBody>
      </p:sp>
      <p:sp>
        <p:nvSpPr>
          <p:cNvPr id="12" name="Text 8"/>
          <p:cNvSpPr/>
          <p:nvPr/>
        </p:nvSpPr>
        <p:spPr>
          <a:xfrm>
            <a:off x="4814888" y="3550920"/>
            <a:ext cx="3245525" cy="7653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3"/>
              </a:lnSpc>
              <a:buNone/>
            </a:pPr>
            <a:r>
              <a:rPr lang="en-US" sz="1883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 context chunking and trimming techniques</a:t>
            </a:r>
            <a:endParaRPr lang="en-US" sz="1883" dirty="0"/>
          </a:p>
        </p:txBody>
      </p:sp>
      <p:sp>
        <p:nvSpPr>
          <p:cNvPr id="13" name="Shape 9"/>
          <p:cNvSpPr/>
          <p:nvPr/>
        </p:nvSpPr>
        <p:spPr>
          <a:xfrm>
            <a:off x="844510" y="4467344"/>
            <a:ext cx="7454979" cy="145018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0"/>
          <p:cNvSpPr/>
          <p:nvPr/>
        </p:nvSpPr>
        <p:spPr>
          <a:xfrm>
            <a:off x="1083588" y="4618434"/>
            <a:ext cx="3245525" cy="3826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13"/>
              </a:lnSpc>
              <a:buNone/>
            </a:pPr>
            <a:r>
              <a:rPr lang="en-US" sz="1883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Noise and Irrelevant Queries</a:t>
            </a:r>
            <a:endParaRPr lang="en-US" sz="1883" dirty="0"/>
          </a:p>
        </p:txBody>
      </p:sp>
      <p:sp>
        <p:nvSpPr>
          <p:cNvPr id="15" name="Text 11"/>
          <p:cNvSpPr/>
          <p:nvPr/>
        </p:nvSpPr>
        <p:spPr>
          <a:xfrm>
            <a:off x="4814888" y="4618434"/>
            <a:ext cx="3245525" cy="11480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3"/>
              </a:lnSpc>
              <a:buNone/>
            </a:pPr>
            <a:r>
              <a:rPr lang="en-US" sz="1883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Add pre-processing steps and noise detection algorithms</a:t>
            </a:r>
            <a:endParaRPr lang="en-US" sz="1883" dirty="0"/>
          </a:p>
        </p:txBody>
      </p:sp>
      <p:sp>
        <p:nvSpPr>
          <p:cNvPr id="16" name="Shape 12"/>
          <p:cNvSpPr/>
          <p:nvPr/>
        </p:nvSpPr>
        <p:spPr>
          <a:xfrm>
            <a:off x="844510" y="5917525"/>
            <a:ext cx="7454979" cy="145018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3"/>
          <p:cNvSpPr/>
          <p:nvPr/>
        </p:nvSpPr>
        <p:spPr>
          <a:xfrm>
            <a:off x="1083588" y="6068616"/>
            <a:ext cx="3245525" cy="3826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13"/>
              </a:lnSpc>
              <a:buNone/>
            </a:pPr>
            <a:r>
              <a:rPr lang="en-US" sz="1883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Latency Issues</a:t>
            </a:r>
            <a:endParaRPr lang="en-US" sz="1883" dirty="0"/>
          </a:p>
        </p:txBody>
      </p:sp>
      <p:sp>
        <p:nvSpPr>
          <p:cNvPr id="18" name="Text 14"/>
          <p:cNvSpPr/>
          <p:nvPr/>
        </p:nvSpPr>
        <p:spPr>
          <a:xfrm>
            <a:off x="4814888" y="6068616"/>
            <a:ext cx="3245525" cy="11480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3"/>
              </a:lnSpc>
              <a:buNone/>
            </a:pPr>
            <a:r>
              <a:rPr lang="en-US" sz="1883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Optimize response generation and resource allocation</a:t>
            </a:r>
            <a:endParaRPr lang="en-US" sz="1883" dirty="0"/>
          </a:p>
        </p:txBody>
      </p:sp>
      <p:pic>
        <p:nvPicPr>
          <p:cNvPr id="19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380</Words>
  <Application>Microsoft Macintosh PowerPoint</Application>
  <PresentationFormat>Custom</PresentationFormat>
  <Paragraphs>82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Aptos</vt:lpstr>
      <vt:lpstr>Arial</vt:lpstr>
      <vt:lpstr>Calibri</vt:lpstr>
      <vt:lpstr>DM Sans</vt:lpstr>
      <vt:lpstr>Libre Baskerville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Shima Bolboli</cp:lastModifiedBy>
  <cp:revision>2</cp:revision>
  <dcterms:created xsi:type="dcterms:W3CDTF">2024-07-29T16:17:29Z</dcterms:created>
  <dcterms:modified xsi:type="dcterms:W3CDTF">2024-07-29T17:42:00Z</dcterms:modified>
</cp:coreProperties>
</file>